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4" r:id="rId2"/>
    <p:sldId id="275" r:id="rId3"/>
    <p:sldId id="277" r:id="rId4"/>
    <p:sldId id="279" r:id="rId5"/>
    <p:sldId id="291" r:id="rId6"/>
    <p:sldId id="280" r:id="rId7"/>
    <p:sldId id="289" r:id="rId8"/>
    <p:sldId id="281" r:id="rId9"/>
    <p:sldId id="282" r:id="rId10"/>
    <p:sldId id="283" r:id="rId11"/>
    <p:sldId id="286" r:id="rId12"/>
    <p:sldId id="287" r:id="rId13"/>
    <p:sldId id="278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8D83E-4912-4FA8-90B0-97E3C05EDB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BBAC2-FA9E-4358-B52A-449C5E104087}">
      <dgm:prSet phldrT="[Text]"/>
      <dgm:spPr/>
      <dgm:t>
        <a:bodyPr/>
        <a:lstStyle/>
        <a:p>
          <a:r>
            <a:rPr lang="en-US" dirty="0" smtClean="0"/>
            <a:t>For the Registration of a Business or Company</a:t>
          </a:r>
          <a:endParaRPr lang="en-US" dirty="0"/>
        </a:p>
      </dgm:t>
    </dgm:pt>
    <dgm:pt modelId="{8862C827-0FE5-4F74-90A1-718B9E01DB2E}" type="parTrans" cxnId="{6329A5ED-C45A-4613-B6F7-5F4366C46872}">
      <dgm:prSet/>
      <dgm:spPr/>
      <dgm:t>
        <a:bodyPr/>
        <a:lstStyle/>
        <a:p>
          <a:endParaRPr lang="en-US"/>
        </a:p>
      </dgm:t>
    </dgm:pt>
    <dgm:pt modelId="{8D1F13E9-8CD3-4A27-B9DD-7DFB5104E152}" type="sibTrans" cxnId="{6329A5ED-C45A-4613-B6F7-5F4366C46872}">
      <dgm:prSet/>
      <dgm:spPr/>
      <dgm:t>
        <a:bodyPr/>
        <a:lstStyle/>
        <a:p>
          <a:endParaRPr lang="en-US"/>
        </a:p>
      </dgm:t>
    </dgm:pt>
    <dgm:pt modelId="{0D6DF762-4F11-4FB2-83D5-F0F0B4864758}">
      <dgm:prSet phldrT="[Text]"/>
      <dgm:spPr/>
      <dgm:t>
        <a:bodyPr/>
        <a:lstStyle/>
        <a:p>
          <a:pPr algn="l"/>
          <a:r>
            <a:rPr lang="en-US" dirty="0" smtClean="0"/>
            <a:t>Taxpayer Registration Number (TRN)</a:t>
          </a:r>
          <a:endParaRPr lang="en-US" dirty="0"/>
        </a:p>
      </dgm:t>
    </dgm:pt>
    <dgm:pt modelId="{E09E5B24-703E-42D3-AD66-0570C831C025}" type="parTrans" cxnId="{E043F02F-84BD-4F6B-A2D3-E9D01355C7A3}">
      <dgm:prSet/>
      <dgm:spPr/>
      <dgm:t>
        <a:bodyPr/>
        <a:lstStyle/>
        <a:p>
          <a:endParaRPr lang="en-US"/>
        </a:p>
      </dgm:t>
    </dgm:pt>
    <dgm:pt modelId="{15EA96A0-D86E-47B2-820C-C28A6BEC4170}" type="sibTrans" cxnId="{E043F02F-84BD-4F6B-A2D3-E9D01355C7A3}">
      <dgm:prSet/>
      <dgm:spPr/>
      <dgm:t>
        <a:bodyPr/>
        <a:lstStyle/>
        <a:p>
          <a:endParaRPr lang="en-US"/>
        </a:p>
      </dgm:t>
    </dgm:pt>
    <dgm:pt modelId="{CDA9F5D8-7735-41AB-9874-AE0B9B8E0952}">
      <dgm:prSet phldrT="[Text]"/>
      <dgm:spPr/>
      <dgm:t>
        <a:bodyPr/>
        <a:lstStyle/>
        <a:p>
          <a:pPr algn="l"/>
          <a:r>
            <a:rPr lang="en-US" dirty="0" smtClean="0"/>
            <a:t>Copy of Certificate of Incorporation   </a:t>
          </a:r>
          <a:br>
            <a:rPr lang="en-US" dirty="0" smtClean="0"/>
          </a:br>
          <a:r>
            <a:rPr lang="en-US" dirty="0" smtClean="0"/>
            <a:t>                              </a:t>
          </a:r>
          <a:r>
            <a:rPr lang="en-US" b="1" u="sng" dirty="0" smtClean="0"/>
            <a:t>OR</a:t>
          </a:r>
          <a:endParaRPr lang="en-US" b="1" u="sng" dirty="0"/>
        </a:p>
      </dgm:t>
    </dgm:pt>
    <dgm:pt modelId="{B8353A81-AF52-4832-A7D6-724ED13275C0}" type="parTrans" cxnId="{C14F65C3-14B6-4296-B347-FA1F3C5F839A}">
      <dgm:prSet/>
      <dgm:spPr/>
      <dgm:t>
        <a:bodyPr/>
        <a:lstStyle/>
        <a:p>
          <a:endParaRPr lang="en-US"/>
        </a:p>
      </dgm:t>
    </dgm:pt>
    <dgm:pt modelId="{28ED743D-FADC-45A6-9016-323890359202}" type="sibTrans" cxnId="{C14F65C3-14B6-4296-B347-FA1F3C5F839A}">
      <dgm:prSet/>
      <dgm:spPr/>
      <dgm:t>
        <a:bodyPr/>
        <a:lstStyle/>
        <a:p>
          <a:endParaRPr lang="en-US"/>
        </a:p>
      </dgm:t>
    </dgm:pt>
    <dgm:pt modelId="{78CD89B2-98CD-445D-92B4-D8F676AA993E}">
      <dgm:prSet phldrT="[Text]"/>
      <dgm:spPr/>
      <dgm:t>
        <a:bodyPr/>
        <a:lstStyle/>
        <a:p>
          <a:pPr algn="l"/>
          <a:r>
            <a:rPr lang="en-US" dirty="0" smtClean="0"/>
            <a:t>Copy of Certificate of Business Name received from the Companies Office of Jamaica</a:t>
          </a:r>
          <a:endParaRPr lang="en-US" dirty="0"/>
        </a:p>
      </dgm:t>
    </dgm:pt>
    <dgm:pt modelId="{B068DFC5-769E-4980-ACE8-9147D0261F7F}" type="parTrans" cxnId="{CD936102-D544-4899-9597-A0C47E9B9BB3}">
      <dgm:prSet/>
      <dgm:spPr/>
      <dgm:t>
        <a:bodyPr/>
        <a:lstStyle/>
        <a:p>
          <a:endParaRPr lang="en-US"/>
        </a:p>
      </dgm:t>
    </dgm:pt>
    <dgm:pt modelId="{C5BE6AA2-E0EA-49C7-BD62-7FD543C2D230}" type="sibTrans" cxnId="{CD936102-D544-4899-9597-A0C47E9B9BB3}">
      <dgm:prSet/>
      <dgm:spPr/>
      <dgm:t>
        <a:bodyPr/>
        <a:lstStyle/>
        <a:p>
          <a:endParaRPr lang="en-US"/>
        </a:p>
      </dgm:t>
    </dgm:pt>
    <dgm:pt modelId="{3863A8C0-633A-4917-BBD4-47248B07B97E}" type="pres">
      <dgm:prSet presAssocID="{9C38D83E-4912-4FA8-90B0-97E3C05EDB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CD686-5631-40EC-9105-359D33D8086C}" type="pres">
      <dgm:prSet presAssocID="{F4BBBAC2-FA9E-4358-B52A-449C5E104087}" presName="composite" presStyleCnt="0"/>
      <dgm:spPr/>
    </dgm:pt>
    <dgm:pt modelId="{D1254EE4-33C0-47D4-BEE4-D48A186A497D}" type="pres">
      <dgm:prSet presAssocID="{F4BBBAC2-FA9E-4358-B52A-449C5E1040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AEA3-F658-49DB-9D9C-8B06186EC370}" type="pres">
      <dgm:prSet presAssocID="{F4BBBAC2-FA9E-4358-B52A-449C5E1040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9A5ED-C45A-4613-B6F7-5F4366C46872}" srcId="{9C38D83E-4912-4FA8-90B0-97E3C05EDB2B}" destId="{F4BBBAC2-FA9E-4358-B52A-449C5E104087}" srcOrd="0" destOrd="0" parTransId="{8862C827-0FE5-4F74-90A1-718B9E01DB2E}" sibTransId="{8D1F13E9-8CD3-4A27-B9DD-7DFB5104E152}"/>
    <dgm:cxn modelId="{C14F65C3-14B6-4296-B347-FA1F3C5F839A}" srcId="{F4BBBAC2-FA9E-4358-B52A-449C5E104087}" destId="{CDA9F5D8-7735-41AB-9874-AE0B9B8E0952}" srcOrd="1" destOrd="0" parTransId="{B8353A81-AF52-4832-A7D6-724ED13275C0}" sibTransId="{28ED743D-FADC-45A6-9016-323890359202}"/>
    <dgm:cxn modelId="{D4E66887-B326-4274-B73C-3CFF9A697322}" type="presOf" srcId="{78CD89B2-98CD-445D-92B4-D8F676AA993E}" destId="{644FAEA3-F658-49DB-9D9C-8B06186EC370}" srcOrd="0" destOrd="2" presId="urn:microsoft.com/office/officeart/2005/8/layout/hList1"/>
    <dgm:cxn modelId="{FF8596C1-CC6F-42F1-85DE-9AD413BF3CA4}" type="presOf" srcId="{F4BBBAC2-FA9E-4358-B52A-449C5E104087}" destId="{D1254EE4-33C0-47D4-BEE4-D48A186A497D}" srcOrd="0" destOrd="0" presId="urn:microsoft.com/office/officeart/2005/8/layout/hList1"/>
    <dgm:cxn modelId="{E043F02F-84BD-4F6B-A2D3-E9D01355C7A3}" srcId="{F4BBBAC2-FA9E-4358-B52A-449C5E104087}" destId="{0D6DF762-4F11-4FB2-83D5-F0F0B4864758}" srcOrd="0" destOrd="0" parTransId="{E09E5B24-703E-42D3-AD66-0570C831C025}" sibTransId="{15EA96A0-D86E-47B2-820C-C28A6BEC4170}"/>
    <dgm:cxn modelId="{E245EC38-9095-4354-B608-A0B39F9ED8C4}" type="presOf" srcId="{0D6DF762-4F11-4FB2-83D5-F0F0B4864758}" destId="{644FAEA3-F658-49DB-9D9C-8B06186EC370}" srcOrd="0" destOrd="0" presId="urn:microsoft.com/office/officeart/2005/8/layout/hList1"/>
    <dgm:cxn modelId="{3BB84B24-92D9-478D-9081-BCF36D9058CC}" type="presOf" srcId="{9C38D83E-4912-4FA8-90B0-97E3C05EDB2B}" destId="{3863A8C0-633A-4917-BBD4-47248B07B97E}" srcOrd="0" destOrd="0" presId="urn:microsoft.com/office/officeart/2005/8/layout/hList1"/>
    <dgm:cxn modelId="{5A12EA98-7299-4959-A20B-F2F4F91957A7}" type="presOf" srcId="{CDA9F5D8-7735-41AB-9874-AE0B9B8E0952}" destId="{644FAEA3-F658-49DB-9D9C-8B06186EC370}" srcOrd="0" destOrd="1" presId="urn:microsoft.com/office/officeart/2005/8/layout/hList1"/>
    <dgm:cxn modelId="{CD936102-D544-4899-9597-A0C47E9B9BB3}" srcId="{F4BBBAC2-FA9E-4358-B52A-449C5E104087}" destId="{78CD89B2-98CD-445D-92B4-D8F676AA993E}" srcOrd="2" destOrd="0" parTransId="{B068DFC5-769E-4980-ACE8-9147D0261F7F}" sibTransId="{C5BE6AA2-E0EA-49C7-BD62-7FD543C2D230}"/>
    <dgm:cxn modelId="{ACA8FE14-177A-462B-A714-9877E2FAA66B}" type="presParOf" srcId="{3863A8C0-633A-4917-BBD4-47248B07B97E}" destId="{E9ACD686-5631-40EC-9105-359D33D8086C}" srcOrd="0" destOrd="0" presId="urn:microsoft.com/office/officeart/2005/8/layout/hList1"/>
    <dgm:cxn modelId="{662B08F4-11E5-4DF0-BE3F-62A18BB73018}" type="presParOf" srcId="{E9ACD686-5631-40EC-9105-359D33D8086C}" destId="{D1254EE4-33C0-47D4-BEE4-D48A186A497D}" srcOrd="0" destOrd="0" presId="urn:microsoft.com/office/officeart/2005/8/layout/hList1"/>
    <dgm:cxn modelId="{8CDE1E07-F725-4F37-86D1-8B9AC05B2B6C}" type="presParOf" srcId="{E9ACD686-5631-40EC-9105-359D33D8086C}" destId="{644FAEA3-F658-49DB-9D9C-8B06186EC3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8D83E-4912-4FA8-90B0-97E3C05EDB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BBAC2-FA9E-4358-B52A-449C5E104087}">
      <dgm:prSet phldrT="[Text]"/>
      <dgm:spPr/>
      <dgm:t>
        <a:bodyPr/>
        <a:lstStyle/>
        <a:p>
          <a:r>
            <a:rPr lang="en-US" dirty="0" smtClean="0"/>
            <a:t>For the Registration of an Individual</a:t>
          </a:r>
          <a:endParaRPr lang="en-US" dirty="0"/>
        </a:p>
      </dgm:t>
    </dgm:pt>
    <dgm:pt modelId="{8862C827-0FE5-4F74-90A1-718B9E01DB2E}" type="parTrans" cxnId="{6329A5ED-C45A-4613-B6F7-5F4366C46872}">
      <dgm:prSet/>
      <dgm:spPr/>
      <dgm:t>
        <a:bodyPr/>
        <a:lstStyle/>
        <a:p>
          <a:endParaRPr lang="en-US"/>
        </a:p>
      </dgm:t>
    </dgm:pt>
    <dgm:pt modelId="{8D1F13E9-8CD3-4A27-B9DD-7DFB5104E152}" type="sibTrans" cxnId="{6329A5ED-C45A-4613-B6F7-5F4366C46872}">
      <dgm:prSet/>
      <dgm:spPr/>
      <dgm:t>
        <a:bodyPr/>
        <a:lstStyle/>
        <a:p>
          <a:endParaRPr lang="en-US"/>
        </a:p>
      </dgm:t>
    </dgm:pt>
    <dgm:pt modelId="{0D6DF762-4F11-4FB2-83D5-F0F0B4864758}">
      <dgm:prSet phldrT="[Text]"/>
      <dgm:spPr/>
      <dgm:t>
        <a:bodyPr/>
        <a:lstStyle/>
        <a:p>
          <a:pPr algn="l"/>
          <a:r>
            <a:rPr lang="en-US" dirty="0" smtClean="0"/>
            <a:t>Taxpayer Registration Number (TRN)</a:t>
          </a:r>
          <a:endParaRPr lang="en-US" dirty="0"/>
        </a:p>
      </dgm:t>
    </dgm:pt>
    <dgm:pt modelId="{E09E5B24-703E-42D3-AD66-0570C831C025}" type="parTrans" cxnId="{E043F02F-84BD-4F6B-A2D3-E9D01355C7A3}">
      <dgm:prSet/>
      <dgm:spPr/>
      <dgm:t>
        <a:bodyPr/>
        <a:lstStyle/>
        <a:p>
          <a:endParaRPr lang="en-US"/>
        </a:p>
      </dgm:t>
    </dgm:pt>
    <dgm:pt modelId="{15EA96A0-D86E-47B2-820C-C28A6BEC4170}" type="sibTrans" cxnId="{E043F02F-84BD-4F6B-A2D3-E9D01355C7A3}">
      <dgm:prSet/>
      <dgm:spPr/>
      <dgm:t>
        <a:bodyPr/>
        <a:lstStyle/>
        <a:p>
          <a:endParaRPr lang="en-US"/>
        </a:p>
      </dgm:t>
    </dgm:pt>
    <dgm:pt modelId="{CDA9F5D8-7735-41AB-9874-AE0B9B8E0952}">
      <dgm:prSet phldrT="[Text]"/>
      <dgm:spPr/>
      <dgm:t>
        <a:bodyPr/>
        <a:lstStyle/>
        <a:p>
          <a:pPr algn="l"/>
          <a:r>
            <a:rPr lang="en-US" dirty="0" smtClean="0"/>
            <a:t>Proof of valid Jamaica Identification (passport, driver’s license or National ID Card)</a:t>
          </a:r>
          <a:endParaRPr lang="en-US" b="1" u="sng" dirty="0"/>
        </a:p>
      </dgm:t>
    </dgm:pt>
    <dgm:pt modelId="{B8353A81-AF52-4832-A7D6-724ED13275C0}" type="parTrans" cxnId="{C14F65C3-14B6-4296-B347-FA1F3C5F839A}">
      <dgm:prSet/>
      <dgm:spPr/>
      <dgm:t>
        <a:bodyPr/>
        <a:lstStyle/>
        <a:p>
          <a:endParaRPr lang="en-US"/>
        </a:p>
      </dgm:t>
    </dgm:pt>
    <dgm:pt modelId="{28ED743D-FADC-45A6-9016-323890359202}" type="sibTrans" cxnId="{C14F65C3-14B6-4296-B347-FA1F3C5F839A}">
      <dgm:prSet/>
      <dgm:spPr/>
      <dgm:t>
        <a:bodyPr/>
        <a:lstStyle/>
        <a:p>
          <a:endParaRPr lang="en-US"/>
        </a:p>
      </dgm:t>
    </dgm:pt>
    <dgm:pt modelId="{78CD89B2-98CD-445D-92B4-D8F676AA993E}">
      <dgm:prSet phldrT="[Text]"/>
      <dgm:spPr/>
      <dgm:t>
        <a:bodyPr/>
        <a:lstStyle/>
        <a:p>
          <a:pPr algn="l"/>
          <a:r>
            <a:rPr lang="en-US" dirty="0" smtClean="0"/>
            <a:t>One (1) Passport-sized Photograph</a:t>
          </a:r>
          <a:endParaRPr lang="en-US" dirty="0"/>
        </a:p>
      </dgm:t>
    </dgm:pt>
    <dgm:pt modelId="{B068DFC5-769E-4980-ACE8-9147D0261F7F}" type="parTrans" cxnId="{CD936102-D544-4899-9597-A0C47E9B9BB3}">
      <dgm:prSet/>
      <dgm:spPr/>
      <dgm:t>
        <a:bodyPr/>
        <a:lstStyle/>
        <a:p>
          <a:endParaRPr lang="en-US"/>
        </a:p>
      </dgm:t>
    </dgm:pt>
    <dgm:pt modelId="{C5BE6AA2-E0EA-49C7-BD62-7FD543C2D230}" type="sibTrans" cxnId="{CD936102-D544-4899-9597-A0C47E9B9BB3}">
      <dgm:prSet/>
      <dgm:spPr/>
      <dgm:t>
        <a:bodyPr/>
        <a:lstStyle/>
        <a:p>
          <a:endParaRPr lang="en-US"/>
        </a:p>
      </dgm:t>
    </dgm:pt>
    <dgm:pt modelId="{3863A8C0-633A-4917-BBD4-47248B07B97E}" type="pres">
      <dgm:prSet presAssocID="{9C38D83E-4912-4FA8-90B0-97E3C05EDB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CD686-5631-40EC-9105-359D33D8086C}" type="pres">
      <dgm:prSet presAssocID="{F4BBBAC2-FA9E-4358-B52A-449C5E104087}" presName="composite" presStyleCnt="0"/>
      <dgm:spPr/>
    </dgm:pt>
    <dgm:pt modelId="{D1254EE4-33C0-47D4-BEE4-D48A186A497D}" type="pres">
      <dgm:prSet presAssocID="{F4BBBAC2-FA9E-4358-B52A-449C5E1040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AEA3-F658-49DB-9D9C-8B06186EC370}" type="pres">
      <dgm:prSet presAssocID="{F4BBBAC2-FA9E-4358-B52A-449C5E1040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9A5ED-C45A-4613-B6F7-5F4366C46872}" srcId="{9C38D83E-4912-4FA8-90B0-97E3C05EDB2B}" destId="{F4BBBAC2-FA9E-4358-B52A-449C5E104087}" srcOrd="0" destOrd="0" parTransId="{8862C827-0FE5-4F74-90A1-718B9E01DB2E}" sibTransId="{8D1F13E9-8CD3-4A27-B9DD-7DFB5104E152}"/>
    <dgm:cxn modelId="{C14F65C3-14B6-4296-B347-FA1F3C5F839A}" srcId="{F4BBBAC2-FA9E-4358-B52A-449C5E104087}" destId="{CDA9F5D8-7735-41AB-9874-AE0B9B8E0952}" srcOrd="1" destOrd="0" parTransId="{B8353A81-AF52-4832-A7D6-724ED13275C0}" sibTransId="{28ED743D-FADC-45A6-9016-323890359202}"/>
    <dgm:cxn modelId="{BFECDAA7-4258-4CF4-A9F6-D7DBC6071A1B}" type="presOf" srcId="{F4BBBAC2-FA9E-4358-B52A-449C5E104087}" destId="{D1254EE4-33C0-47D4-BEE4-D48A186A497D}" srcOrd="0" destOrd="0" presId="urn:microsoft.com/office/officeart/2005/8/layout/hList1"/>
    <dgm:cxn modelId="{AC4C159E-6354-48D7-A3DF-FE9D00C56581}" type="presOf" srcId="{78CD89B2-98CD-445D-92B4-D8F676AA993E}" destId="{644FAEA3-F658-49DB-9D9C-8B06186EC370}" srcOrd="0" destOrd="2" presId="urn:microsoft.com/office/officeart/2005/8/layout/hList1"/>
    <dgm:cxn modelId="{4311F20B-7637-45F0-B3E1-9312A596BFD8}" type="presOf" srcId="{0D6DF762-4F11-4FB2-83D5-F0F0B4864758}" destId="{644FAEA3-F658-49DB-9D9C-8B06186EC370}" srcOrd="0" destOrd="0" presId="urn:microsoft.com/office/officeart/2005/8/layout/hList1"/>
    <dgm:cxn modelId="{6AAE545A-EF55-4D04-87E8-D3C023663547}" type="presOf" srcId="{9C38D83E-4912-4FA8-90B0-97E3C05EDB2B}" destId="{3863A8C0-633A-4917-BBD4-47248B07B97E}" srcOrd="0" destOrd="0" presId="urn:microsoft.com/office/officeart/2005/8/layout/hList1"/>
    <dgm:cxn modelId="{E043F02F-84BD-4F6B-A2D3-E9D01355C7A3}" srcId="{F4BBBAC2-FA9E-4358-B52A-449C5E104087}" destId="{0D6DF762-4F11-4FB2-83D5-F0F0B4864758}" srcOrd="0" destOrd="0" parTransId="{E09E5B24-703E-42D3-AD66-0570C831C025}" sibTransId="{15EA96A0-D86E-47B2-820C-C28A6BEC4170}"/>
    <dgm:cxn modelId="{D93D4449-DE8E-468B-9DE9-1FB221E60AB0}" type="presOf" srcId="{CDA9F5D8-7735-41AB-9874-AE0B9B8E0952}" destId="{644FAEA3-F658-49DB-9D9C-8B06186EC370}" srcOrd="0" destOrd="1" presId="urn:microsoft.com/office/officeart/2005/8/layout/hList1"/>
    <dgm:cxn modelId="{CD936102-D544-4899-9597-A0C47E9B9BB3}" srcId="{F4BBBAC2-FA9E-4358-B52A-449C5E104087}" destId="{78CD89B2-98CD-445D-92B4-D8F676AA993E}" srcOrd="2" destOrd="0" parTransId="{B068DFC5-769E-4980-ACE8-9147D0261F7F}" sibTransId="{C5BE6AA2-E0EA-49C7-BD62-7FD543C2D230}"/>
    <dgm:cxn modelId="{FB601F09-9C67-46CB-BC75-8952799FC989}" type="presParOf" srcId="{3863A8C0-633A-4917-BBD4-47248B07B97E}" destId="{E9ACD686-5631-40EC-9105-359D33D8086C}" srcOrd="0" destOrd="0" presId="urn:microsoft.com/office/officeart/2005/8/layout/hList1"/>
    <dgm:cxn modelId="{475E7AAE-9CC2-41AB-8138-48FD93A27B1F}" type="presParOf" srcId="{E9ACD686-5631-40EC-9105-359D33D8086C}" destId="{D1254EE4-33C0-47D4-BEE4-D48A186A497D}" srcOrd="0" destOrd="0" presId="urn:microsoft.com/office/officeart/2005/8/layout/hList1"/>
    <dgm:cxn modelId="{B9AA807E-825A-41F2-8616-B0B1D0C1B017}" type="presParOf" srcId="{E9ACD686-5631-40EC-9105-359D33D8086C}" destId="{644FAEA3-F658-49DB-9D9C-8B06186EC3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54EE4-33C0-47D4-BEE4-D48A186A497D}">
      <dsp:nvSpPr>
        <dsp:cNvPr id="0" name=""/>
        <dsp:cNvSpPr/>
      </dsp:nvSpPr>
      <dsp:spPr>
        <a:xfrm>
          <a:off x="0" y="151995"/>
          <a:ext cx="7620000" cy="1351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For the Registration of a Business or Company</a:t>
          </a:r>
          <a:endParaRPr lang="en-US" sz="3600" kern="1200" dirty="0"/>
        </a:p>
      </dsp:txBody>
      <dsp:txXfrm>
        <a:off x="0" y="151995"/>
        <a:ext cx="7620000" cy="1351050"/>
      </dsp:txXfrm>
    </dsp:sp>
    <dsp:sp modelId="{644FAEA3-F658-49DB-9D9C-8B06186EC370}">
      <dsp:nvSpPr>
        <dsp:cNvPr id="0" name=""/>
        <dsp:cNvSpPr/>
      </dsp:nvSpPr>
      <dsp:spPr>
        <a:xfrm>
          <a:off x="0" y="1503045"/>
          <a:ext cx="7620000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Taxpayer Registration Number (TRN)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Copy of Certificate of Incorporation   </a:t>
          </a:r>
          <a:br>
            <a:rPr lang="en-US" sz="3600" kern="1200" dirty="0" smtClean="0"/>
          </a:br>
          <a:r>
            <a:rPr lang="en-US" sz="3600" kern="1200" dirty="0" smtClean="0"/>
            <a:t>                              </a:t>
          </a:r>
          <a:r>
            <a:rPr lang="en-US" sz="3600" b="1" u="sng" kern="1200" dirty="0" smtClean="0"/>
            <a:t>OR</a:t>
          </a:r>
          <a:endParaRPr lang="en-US" sz="3600" b="1" u="sng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Copy of Certificate of Business Name received from the Companies Office of Jamaica</a:t>
          </a:r>
          <a:endParaRPr lang="en-US" sz="3600" kern="1200" dirty="0"/>
        </a:p>
      </dsp:txBody>
      <dsp:txXfrm>
        <a:off x="0" y="1503045"/>
        <a:ext cx="7620000" cy="37551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54EE4-33C0-47D4-BEE4-D48A186A497D}">
      <dsp:nvSpPr>
        <dsp:cNvPr id="0" name=""/>
        <dsp:cNvSpPr/>
      </dsp:nvSpPr>
      <dsp:spPr>
        <a:xfrm>
          <a:off x="0" y="176010"/>
          <a:ext cx="7620000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For the Registration of an Individual</a:t>
          </a:r>
          <a:endParaRPr lang="en-US" sz="3800" kern="1200" dirty="0"/>
        </a:p>
      </dsp:txBody>
      <dsp:txXfrm>
        <a:off x="0" y="176010"/>
        <a:ext cx="7620000" cy="1094400"/>
      </dsp:txXfrm>
    </dsp:sp>
    <dsp:sp modelId="{644FAEA3-F658-49DB-9D9C-8B06186EC370}">
      <dsp:nvSpPr>
        <dsp:cNvPr id="0" name=""/>
        <dsp:cNvSpPr/>
      </dsp:nvSpPr>
      <dsp:spPr>
        <a:xfrm>
          <a:off x="0" y="1270410"/>
          <a:ext cx="7620000" cy="3963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Taxpayer Registration Number (TRN)</a:t>
          </a:r>
          <a:endParaRPr lang="en-US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Proof of valid Jamaica Identification (passport, driver’s license or National ID Card)</a:t>
          </a:r>
          <a:endParaRPr lang="en-US" sz="3800" b="1" u="sng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One (1) Passport-sized Photograph</a:t>
          </a:r>
          <a:endParaRPr lang="en-US" sz="3800" kern="1200" dirty="0"/>
        </a:p>
      </dsp:txBody>
      <dsp:txXfrm>
        <a:off x="0" y="1270410"/>
        <a:ext cx="7620000" cy="3963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95DA6-6E42-47D8-BBA1-76A0B1211CED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32442-DC34-451D-91BD-3E98C502A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64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228600"/>
            <a:ext cx="2970924" cy="8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99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06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77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96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73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45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13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30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57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0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74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4725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51C4-6AFA-47AC-A516-DCCE3FCECF6B}" type="datetimeFigureOut">
              <a:rPr lang="en-US" smtClean="0"/>
              <a:pPr/>
              <a:t>06-Jul-2016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52401"/>
            <a:ext cx="1766325" cy="5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72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6106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2"/>
                </a:solidFill>
              </a:rPr>
              <a:t>Exporter Registration Procedures</a:t>
            </a:r>
            <a:endParaRPr lang="en-US" sz="4800" b="1" dirty="0">
              <a:solidFill>
                <a:schemeClr val="bg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5334000"/>
            <a:ext cx="6400800" cy="1219200"/>
          </a:xfrm>
        </p:spPr>
        <p:txBody>
          <a:bodyPr/>
          <a:lstStyle/>
          <a:p>
            <a:r>
              <a:rPr lang="en-US" dirty="0" smtClean="0"/>
              <a:t>JAMPRO</a:t>
            </a:r>
          </a:p>
          <a:p>
            <a:r>
              <a:rPr lang="en-US" dirty="0" smtClean="0"/>
              <a:t>Peter Blake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3720405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Step by Step Guide to Exporting Workshop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July 7, 2016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65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7620000" cy="586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An authorization letter from the  Plant Quarantine Division of the Ministry of Agriculture, stating that your packinghouse for the fresh produce has been inspected and certified.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0303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066800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Proof of registration of your factory from the bureau of Standards (BSJ) if the product you intend to export falls under the BSJs prescribed processed food list.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395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14400"/>
            <a:ext cx="7620000" cy="586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Proof of certification of your factory from the Veterinary Services Division of the Ministry of Agriculture, for the exportation of aquaculture, inland and marine products and by-products.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9263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3267077"/>
              </p:ext>
            </p:extLst>
          </p:nvPr>
        </p:nvGraphicFramePr>
        <p:xfrm>
          <a:off x="457200" y="1219201"/>
          <a:ext cx="8077200" cy="513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200"/>
                <a:gridCol w="2286000"/>
              </a:tblGrid>
              <a:tr h="163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New </a:t>
                      </a:r>
                      <a:r>
                        <a:rPr lang="en-US" sz="2400" dirty="0">
                          <a:effectLst/>
                        </a:rPr>
                        <a:t>Company/Business/Individual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J$3500.00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1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Re-registering </a:t>
                      </a:r>
                      <a:r>
                        <a:rPr lang="en-US" sz="2400" dirty="0">
                          <a:effectLst/>
                        </a:rPr>
                        <a:t>Company/Business/Individual </a:t>
                      </a:r>
                      <a:r>
                        <a:rPr lang="en-US" sz="2400" dirty="0" smtClean="0">
                          <a:effectLst/>
                        </a:rPr>
                        <a:t/>
                      </a:r>
                      <a:br>
                        <a:rPr lang="en-US" sz="24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Annual fee)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J$3000.00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All </a:t>
                      </a:r>
                      <a:r>
                        <a:rPr lang="en-US" sz="2400" dirty="0" err="1">
                          <a:effectLst/>
                        </a:rPr>
                        <a:t>Freezone</a:t>
                      </a:r>
                      <a:r>
                        <a:rPr lang="en-US" sz="2400" dirty="0">
                          <a:effectLst/>
                        </a:rPr>
                        <a:t> Companies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US$350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664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Upon submission of all necessary documents, a JAMPRO officer makes a </a:t>
            </a:r>
            <a:r>
              <a:rPr lang="en-US" dirty="0" smtClean="0"/>
              <a:t>verification visit </a:t>
            </a:r>
            <a:r>
              <a:rPr lang="en-US" dirty="0"/>
              <a:t>to the premises of the </a:t>
            </a:r>
            <a:r>
              <a:rPr lang="en-US" dirty="0" smtClean="0"/>
              <a:t>company/business/</a:t>
            </a:r>
            <a:br>
              <a:rPr lang="en-US" dirty="0" smtClean="0"/>
            </a:br>
            <a:r>
              <a:rPr lang="en-US" dirty="0" smtClean="0"/>
              <a:t>individual</a:t>
            </a:r>
            <a:r>
              <a:rPr lang="en-US" dirty="0"/>
              <a:t>. Thereafter, the application </a:t>
            </a:r>
            <a:r>
              <a:rPr lang="en-US" dirty="0" smtClean="0"/>
              <a:t>is reviewed </a:t>
            </a:r>
            <a:r>
              <a:rPr lang="en-US" dirty="0"/>
              <a:t>to determine eligibility for registration.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94131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756864"/>
            <a:ext cx="7924799" cy="56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30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880706"/>
            <a:ext cx="7467600" cy="57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76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914400"/>
            <a:ext cx="7162799" cy="56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84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3.png"/>
          <p:cNvPicPr>
            <a:picLocks noChangeAspect="1"/>
          </p:cNvPicPr>
          <p:nvPr/>
        </p:nvPicPr>
        <p:blipFill>
          <a:blip r:embed="rId2" cstate="print"/>
          <a:srcRect b="13158"/>
          <a:stretch>
            <a:fillRect/>
          </a:stretch>
        </p:blipFill>
        <p:spPr>
          <a:xfrm>
            <a:off x="7620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06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4.png"/>
          <p:cNvPicPr>
            <a:picLocks noChangeAspect="1"/>
          </p:cNvPicPr>
          <p:nvPr/>
        </p:nvPicPr>
        <p:blipFill>
          <a:blip r:embed="rId2" cstate="print"/>
          <a:srcRect l="2062" r="6186" b="23684"/>
          <a:stretch>
            <a:fillRect/>
          </a:stretch>
        </p:blipFill>
        <p:spPr>
          <a:xfrm>
            <a:off x="990600" y="838200"/>
            <a:ext cx="7010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06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5.png"/>
          <p:cNvPicPr>
            <a:picLocks noChangeAspect="1"/>
          </p:cNvPicPr>
          <p:nvPr/>
        </p:nvPicPr>
        <p:blipFill>
          <a:blip r:embed="rId2" cstate="print"/>
          <a:srcRect l="2927" r="2928"/>
          <a:stretch>
            <a:fillRect/>
          </a:stretch>
        </p:blipFill>
        <p:spPr>
          <a:xfrm>
            <a:off x="1066800" y="838200"/>
            <a:ext cx="7315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06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514049465"/>
              </p:ext>
            </p:extLst>
          </p:nvPr>
        </p:nvGraphicFramePr>
        <p:xfrm>
          <a:off x="838200" y="11430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2946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13453468"/>
              </p:ext>
            </p:extLst>
          </p:nvPr>
        </p:nvGraphicFramePr>
        <p:xfrm>
          <a:off x="838200" y="11430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729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MPRO_FlagDesignPresentationTemplateJul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JAMPRO_FlagDesignPresentationTemplateJuly2011</Template>
  <TotalTime>147</TotalTime>
  <Words>195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JAMPRO_FlagDesignPresentationTemplateJuly2011</vt:lpstr>
      <vt:lpstr>Exporter Registration Procedures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Jamaica Promotions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Savage</dc:creator>
  <cp:lastModifiedBy>veblair</cp:lastModifiedBy>
  <cp:revision>16</cp:revision>
  <dcterms:created xsi:type="dcterms:W3CDTF">2011-07-13T14:27:59Z</dcterms:created>
  <dcterms:modified xsi:type="dcterms:W3CDTF">2016-07-06T22:36:31Z</dcterms:modified>
</cp:coreProperties>
</file>